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56" r:id="rId10"/>
    <p:sldId id="257" r:id="rId11"/>
    <p:sldId id="258" r:id="rId12"/>
    <p:sldId id="259" r:id="rId13"/>
    <p:sldId id="260" r:id="rId9"/>
    <p:sldId id="261" r:id="rId8"/>
    <p:sldId id="262" r:id="rId7"/>
    <p:sldId id="263" r:id="rId6"/>
    <p:sldId id="264" r:id="rId5"/>
    <p:sldId id="265" r:id="rId19"/>
    <p:sldId id="266" r:id="rId20"/>
    <p:sldId id="267" r:id="rId21"/>
    <p:sldId id="268" r:id="rId22"/>
    <p:sldId id="269" r:id="rId23"/>
    <p:sldId id="270" r:id="rId24"/>
    <p:sldId id="271"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9.xml"/><Relationship Id="rId6" Type="http://schemas.openxmlformats.org/officeDocument/2006/relationships/slide" Target="slides/slide8.xml"/><Relationship Id="rId7" Type="http://schemas.openxmlformats.org/officeDocument/2006/relationships/slide" Target="slides/slide7.xml"/><Relationship Id="rId8" Type="http://schemas.openxmlformats.org/officeDocument/2006/relationships/slide" Target="slides/slide6.xml"/><Relationship Id="rId9" Type="http://schemas.openxmlformats.org/officeDocument/2006/relationships/slide" Target="slides/slide5.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10628242"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Column (Title + Body Object Left + Body Objec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0261"/>
            <a:ext cx="5181600" cy="4586702"/>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590261"/>
            <a:ext cx="5181600" cy="458670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32402B5-8ED1-23D7-693C-F0CC091C92B7}"/>
              </a:ext>
            </a:extLst>
          </p:cNvPr>
          <p:cNvSpPr>
            <a:spLocks noGrp="1"/>
          </p:cNvSpPr>
          <p:nvPr>
            <p:ph type="title"/>
          </p:nvPr>
        </p:nvSpPr>
        <p:spPr>
          <a:xfrm>
            <a:off x="2531379" y="541061"/>
            <a:ext cx="9240412" cy="722270"/>
          </a:xfrm>
          <a:prstGeom prst="rect">
            <a:avLst/>
          </a:prstGeom>
        </p:spPr>
        <p:txBody>
          <a:bodyPr/>
          <a:lstStyle>
            <a:lvl1pPr>
              <a:defRPr sz="4400" b="1"/>
            </a:lvl1pPr>
          </a:lstStyle>
          <a:p>
            <a:r>
              <a:rPr lang="en-US" dirty="0"/>
              <a:t>Click to edit Master title style</a:t>
            </a:r>
          </a:p>
        </p:txBody>
      </p:sp>
    </p:spTree>
    <p:extLst>
      <p:ext uri="{BB962C8B-B14F-4D97-AF65-F5344CB8AC3E}">
        <p14:creationId xmlns:p14="http://schemas.microsoft.com/office/powerpoint/2010/main" val="237987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Slide (Title + Sub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10628242"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9C635655-896A-7922-F574-3207EFD0816B}"/>
              </a:ext>
            </a:extLst>
          </p:cNvPr>
          <p:cNvSpPr>
            <a:spLocks noGrp="1"/>
          </p:cNvSpPr>
          <p:nvPr>
            <p:ph type="body" sz="quarter" idx="11" hasCustomPrompt="1"/>
          </p:nvPr>
        </p:nvSpPr>
        <p:spPr>
          <a:xfrm>
            <a:off x="781879" y="1280021"/>
            <a:ext cx="10628242" cy="373062"/>
          </a:xfrm>
          <a:prstGeom prst="rect">
            <a:avLst/>
          </a:prstGeom>
        </p:spPr>
        <p:txBody>
          <a:bodyPr/>
          <a:lstStyle>
            <a:lvl1pPr marL="0" indent="0" algn="ctr">
              <a:buNone/>
              <a:defRPr lang="en-US" sz="2400" b="1" kern="1200" dirty="0">
                <a:solidFill>
                  <a:srgbClr val="001548"/>
                </a:solidFill>
                <a:latin typeface="+mn-lt"/>
                <a:ea typeface="+mn-ea"/>
                <a:cs typeface="+mn-cs"/>
              </a:defRPr>
            </a:lvl1pPr>
          </a:lstStyle>
          <a:p>
            <a:pPr lvl="0"/>
            <a:r>
              <a:rPr lang="en-US" dirty="0"/>
              <a:t>Subheading</a:t>
            </a:r>
          </a:p>
        </p:txBody>
      </p:sp>
    </p:spTree>
    <p:extLst>
      <p:ext uri="{BB962C8B-B14F-4D97-AF65-F5344CB8AC3E}">
        <p14:creationId xmlns:p14="http://schemas.microsoft.com/office/powerpoint/2010/main" val="408706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Child (Title + Subtitle + Body Object Left + Body Objec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5086261"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9C635655-896A-7922-F574-3207EFD0816B}"/>
              </a:ext>
            </a:extLst>
          </p:cNvPr>
          <p:cNvSpPr>
            <a:spLocks noGrp="1"/>
          </p:cNvSpPr>
          <p:nvPr>
            <p:ph type="body" sz="quarter" idx="11" hasCustomPrompt="1"/>
          </p:nvPr>
        </p:nvSpPr>
        <p:spPr>
          <a:xfrm>
            <a:off x="781879" y="1280021"/>
            <a:ext cx="10628242" cy="373062"/>
          </a:xfrm>
          <a:prstGeom prst="rect">
            <a:avLst/>
          </a:prstGeom>
        </p:spPr>
        <p:txBody>
          <a:bodyPr/>
          <a:lstStyle>
            <a:lvl1pPr marL="0" indent="0" algn="ctr">
              <a:buNone/>
              <a:defRPr lang="en-US" sz="2400" b="1" kern="1200" dirty="0">
                <a:solidFill>
                  <a:srgbClr val="001548"/>
                </a:solidFill>
                <a:latin typeface="+mn-lt"/>
                <a:ea typeface="+mn-ea"/>
                <a:cs typeface="+mn-cs"/>
              </a:defRPr>
            </a:lvl1pPr>
          </a:lstStyle>
          <a:p>
            <a:pPr lvl="0"/>
            <a:r>
              <a:rPr lang="en-US" dirty="0"/>
              <a:t>Subheading</a:t>
            </a:r>
          </a:p>
        </p:txBody>
      </p:sp>
      <p:sp>
        <p:nvSpPr>
          <p:cNvPr id="5" name="Content Placeholder 2">
            <a:extLst>
              <a:ext uri="{FF2B5EF4-FFF2-40B4-BE49-F238E27FC236}">
                <a16:creationId xmlns:a16="http://schemas.microsoft.com/office/drawing/2014/main" id="{C8F66849-A184-2ECA-A264-EACD4EDD545F}"/>
              </a:ext>
            </a:extLst>
          </p:cNvPr>
          <p:cNvSpPr>
            <a:spLocks noGrp="1"/>
          </p:cNvSpPr>
          <p:nvPr>
            <p:ph idx="12"/>
          </p:nvPr>
        </p:nvSpPr>
        <p:spPr>
          <a:xfrm>
            <a:off x="6096000" y="1672026"/>
            <a:ext cx="5314121"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29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Interactive (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61" y="2001837"/>
            <a:ext cx="10840278"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1A58ACD-DE6C-79A7-DACD-783633B5E4AA}"/>
              </a:ext>
            </a:extLst>
          </p:cNvPr>
          <p:cNvSpPr>
            <a:spLocks noGrp="1"/>
          </p:cNvSpPr>
          <p:nvPr>
            <p:ph type="title"/>
          </p:nvPr>
        </p:nvSpPr>
        <p:spPr>
          <a:xfrm>
            <a:off x="675861" y="1150661"/>
            <a:ext cx="10840277" cy="722270"/>
          </a:xfrm>
          <a:prstGeom prst="rect">
            <a:avLst/>
          </a:prstGeom>
        </p:spPr>
        <p:txBody>
          <a:bodyPr/>
          <a:lstStyle>
            <a:lvl1pPr algn="ctr">
              <a:defRPr sz="4400" b="1">
                <a:solidFill>
                  <a:srgbClr val="001548"/>
                </a:solidFill>
              </a:defRPr>
            </a:lvl1pPr>
          </a:lstStyle>
          <a:p>
            <a:r>
              <a:rPr lang="en-US" dirty="0"/>
              <a:t>Click to edit Master title style</a:t>
            </a:r>
          </a:p>
        </p:txBody>
      </p:sp>
    </p:spTree>
    <p:extLst>
      <p:ext uri="{BB962C8B-B14F-4D97-AF65-F5344CB8AC3E}">
        <p14:creationId xmlns:p14="http://schemas.microsoft.com/office/powerpoint/2010/main" val="115395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Column Stacked Interactive (Title + Subtitle + Body L/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61" y="2001837"/>
            <a:ext cx="5174523"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1A58ACD-DE6C-79A7-DACD-783633B5E4AA}"/>
              </a:ext>
            </a:extLst>
          </p:cNvPr>
          <p:cNvSpPr>
            <a:spLocks noGrp="1"/>
          </p:cNvSpPr>
          <p:nvPr>
            <p:ph type="title"/>
          </p:nvPr>
        </p:nvSpPr>
        <p:spPr>
          <a:xfrm>
            <a:off x="675861" y="1150661"/>
            <a:ext cx="10840277" cy="722270"/>
          </a:xfrm>
          <a:prstGeom prst="rect">
            <a:avLst/>
          </a:prstGeom>
        </p:spPr>
        <p:txBody>
          <a:bodyPr/>
          <a:lstStyle>
            <a:lvl1pPr algn="ctr">
              <a:defRPr sz="4400" b="1">
                <a:solidFill>
                  <a:srgbClr val="001548"/>
                </a:solidFill>
              </a:defRPr>
            </a:lvl1pPr>
          </a:lstStyle>
          <a:p>
            <a:r>
              <a:rPr lang="en-US" dirty="0"/>
              <a:t>Click to edit Master title style</a:t>
            </a:r>
          </a:p>
        </p:txBody>
      </p:sp>
      <p:sp>
        <p:nvSpPr>
          <p:cNvPr id="4" name="Content Placeholder 2">
            <a:extLst>
              <a:ext uri="{FF2B5EF4-FFF2-40B4-BE49-F238E27FC236}">
                <a16:creationId xmlns:a16="http://schemas.microsoft.com/office/drawing/2014/main" id="{D9CD3AC7-FD20-ED88-6244-AE510C81A007}"/>
              </a:ext>
            </a:extLst>
          </p:cNvPr>
          <p:cNvSpPr>
            <a:spLocks noGrp="1"/>
          </p:cNvSpPr>
          <p:nvPr>
            <p:ph idx="10"/>
          </p:nvPr>
        </p:nvSpPr>
        <p:spPr>
          <a:xfrm>
            <a:off x="6095999" y="2007678"/>
            <a:ext cx="55725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486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Centere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91478" y="3118591"/>
            <a:ext cx="9409044" cy="620818"/>
          </a:xfrm>
          <a:prstGeom prst="rect">
            <a:avLst/>
          </a:prstGeom>
        </p:spPr>
        <p:txBody>
          <a:bodyPr anchor="t">
            <a:noAutofit/>
          </a:bodyPr>
          <a:lstStyle>
            <a:lvl1pPr algn="ctr">
              <a:defRPr sz="4400" b="1"/>
            </a:lvl1pPr>
          </a:lstStyle>
          <a:p>
            <a:r>
              <a:rPr lang="en-US"/>
              <a:t>Click to edit Master title style</a:t>
            </a:r>
            <a:endParaRPr lang="en-US" dirty="0"/>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F5E50A66-0D67-E948-9997-3448F77F61BC}"/>
              </a:ext>
            </a:extLst>
          </p:cNvPr>
          <p:cNvSpPr txBox="1">
            <a:spLocks/>
          </p:cNvSpPr>
          <p:nvPr userDrawn="1"/>
        </p:nvSpPr>
        <p:spPr>
          <a:xfrm>
            <a:off x="3391097" y="4596599"/>
            <a:ext cx="6822747" cy="723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a:r>
              <a:rPr lang="en-US" sz="4400" b="1" dirty="0"/>
              <a:t>Click to edit Master title style</a:t>
            </a:r>
          </a:p>
        </p:txBody>
      </p:sp>
    </p:spTree>
    <p:extLst>
      <p:ext uri="{BB962C8B-B14F-4D97-AF65-F5344CB8AC3E}">
        <p14:creationId xmlns:p14="http://schemas.microsoft.com/office/powerpoint/2010/main" val="386595787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8" r:id="rId4"/>
    <p:sldLayoutId id="2147483659" r:id="rId5"/>
    <p:sldLayoutId id="2147483654" r:id="rId6"/>
    <p:sldLayoutId id="2147483657" r:id="rId7"/>
    <p:sldLayoutId id="2147483651" r:id="rId8"/>
    <p:sldLayoutId id="2147483656"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Week 1, Lecture 2</a:t>
            </a:r>
          </a:p>
        </p:txBody>
      </p:sp>
      <p:sp>
        <p:nvSpPr>
          <p:cNvPr id="3" name="Content Placeholder 2"/>
          <p:cNvSpPr>
            <a:spLocks noGrp="1"/>
          </p:cNvSpPr>
          <p:nvPr>
            <p:ph idx="1"/>
          </p:nvPr>
        </p:nvSpPr>
        <p:spPr/>
        <p:txBody>
          <a:bodyPr/>
          <a:lstStyle/>
          <a:p>
            <a:pPr/>
            <a:r>
              <a:t>Digital Forensic (ICT312)</a:t>
            </a:r>
          </a:p>
          <a:p>
            <a:pPr/>
            <a:r>
              <a:t>Understanding the Digital Forensics Profession and Investigations.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primary objective of private-sector investigations in a business context?</a:t>
            </a:r>
          </a:p>
          <a:p>
            <a:pPr/>
            <a:r>
              <a:t>A) To prioritize the apprehension of suspects over business operations</a:t>
            </a:r>
          </a:p>
          <a:p>
            <a:pPr/>
            <a:r>
              <a:t>B) To ensure the investigation causes minimal disruption to business operations</a:t>
            </a:r>
          </a:p>
          <a:p>
            <a:pPr/>
            <a:r>
              <a:t>C) To focus solely on criminal charges and ignore civil disputes</a:t>
            </a:r>
          </a:p>
          <a:p>
            <a:pPr/>
            <a:r>
              <a:t>D) To maximize litigation costs for the company</a:t>
            </a:r>
          </a:p>
          <a:p>
            <a:pPr/>
            <a:r>
              <a:t>Correct Answer: B</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Establishing Company Policies</a:t>
            </a:r>
          </a:p>
        </p:txBody>
      </p:sp>
      <p:sp>
        <p:nvSpPr>
          <p:cNvPr id="3" name="Content Placeholder 2"/>
          <p:cNvSpPr>
            <a:spLocks noGrp="1"/>
          </p:cNvSpPr>
          <p:nvPr>
            <p:ph idx="1"/>
          </p:nvPr>
        </p:nvSpPr>
        <p:spPr/>
        <p:txBody>
          <a:bodyPr/>
          <a:lstStyle/>
          <a:p>
            <a:pPr/>
            <a:r>
              <a:t>Businesses can reduce litigation risk by publishing and maintaining easy-to-read and follow policies.</a:t>
            </a:r>
          </a:p>
          <a:p>
            <a:pPr/>
            <a:r>
              <a:t>Policies help internal investigations proceed more smoothly.</a:t>
            </a:r>
          </a:p>
          <a:p>
            <a:pPr/>
            <a:r>
              <a:t>Key policies define rules for using company computers and networks (known as an 'acceptable use policy').</a:t>
            </a:r>
          </a:p>
          <a:p>
            <a:pPr/>
            <a:r>
              <a:t>All employees should sign the acceptable use agreement.</a:t>
            </a:r>
          </a:p>
          <a:p>
            <a:pPr/>
            <a:r>
              <a:t>Published policies establish a line of authority for conducting internal investigations.</a:t>
            </a:r>
          </a:p>
          <a:p>
            <a:pPr/>
            <a:r>
              <a:t>Policies state who has the legal right to initiate an investigation, take possession of evidence, and access evidence.</a:t>
            </a:r>
          </a:p>
          <a:p>
            <a:pPr/>
            <a:r>
              <a:t>Well-defined policies grant computer investigators and forensics examiners the authority to conduct investigations.</a:t>
            </a:r>
          </a:p>
          <a:p>
            <a:pPr/>
            <a:r>
              <a:t>Policies demonstrate fairness and objectivity in treating employees and ensure due process in investigations.</a:t>
            </a:r>
          </a:p>
          <a:p>
            <a:pPr/>
            <a:r>
              <a:t>Due process refers to fairness under the law and protects all parties involved.</a:t>
            </a:r>
          </a:p>
          <a:p>
            <a:pPr/>
            <a:r>
              <a:t>Without defined policies, businesses risk litigation from current or former employees.</a:t>
            </a:r>
          </a:p>
          <a:p>
            <a:pPr/>
            <a:r>
              <a:t>Policy maintainers must stay current with applicable laws, which vary by location.</a:t>
            </a:r>
          </a:p>
          <a:p>
            <a:pPr/>
            <a:r>
              <a:t>Regular training and updates on standards and policies keep employees informed of acceptable and unacceptable network behavior.</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Displaying Warning Banners</a:t>
            </a:r>
          </a:p>
        </p:txBody>
      </p:sp>
      <p:sp>
        <p:nvSpPr>
          <p:cNvPr id="3" name="Content Placeholder 2"/>
          <p:cNvSpPr>
            <a:spLocks noGrp="1"/>
          </p:cNvSpPr>
          <p:nvPr>
            <p:ph idx="1"/>
          </p:nvPr>
        </p:nvSpPr>
        <p:spPr/>
        <p:txBody>
          <a:bodyPr/>
          <a:lstStyle/>
          <a:p>
            <a:pPr/>
            <a:r>
              <a:t>Warning banners are used by organizations to avoid litigation by informing users of system ownership and appropriate use.</a:t>
            </a:r>
          </a:p>
          <a:p>
            <a:pPr/>
            <a:r>
              <a:t>Banners typically appear when users log on to a company computer, connect to the intranet, network, or VPN, or start the computer.</a:t>
            </a:r>
          </a:p>
          <a:p>
            <a:pPr/>
            <a:r>
              <a:t>They inform users that the organization reserves the right to inspect computer systems and network traffic without needing a search warrant or court order.</a:t>
            </a:r>
          </a:p>
          <a:p>
            <a:pPr/>
            <a:r>
              <a:t>Warning banners assert the right to investigate and notify users of this right, which applies to both criminal activity and policy violations.</a:t>
            </a:r>
          </a:p>
          <a:p>
            <a:pPr/>
            <a:r>
              <a:t>Legal considerations vary by country; for example, some countries require informing employees of criminal suspicions before seizing computers.</a:t>
            </a:r>
          </a:p>
          <a:p>
            <a:pPr/>
            <a:r>
              <a:t>Recommended phrases for warning banners include:</a:t>
            </a:r>
          </a:p>
          <a:p>
            <a:pPr/>
            <a:r>
              <a:t>  - 'Access to this system and network is restricted.'</a:t>
            </a:r>
          </a:p>
          <a:p>
            <a:pPr/>
            <a:r>
              <a:t>  - 'Use of this system and network is for official business only.'</a:t>
            </a:r>
          </a:p>
          <a:p>
            <a:pPr/>
            <a:r>
              <a:t>  - 'Systems and networks are subject to monitoring at any time by the owner.'</a:t>
            </a:r>
          </a:p>
          <a:p>
            <a:pPr/>
            <a:r>
              <a:t>  - 'Using this system implies consent to monitoring by the owner.'</a:t>
            </a:r>
          </a:p>
          <a:p>
            <a:pPr/>
            <a:r>
              <a:t>  - 'Unauthorized or illegal users will be subject to discipline or prosecution.'</a:t>
            </a:r>
          </a:p>
          <a:p>
            <a:pPr/>
            <a:r>
              <a:t>  - 'Users agree they have no expectation of privacy on this system.'</a:t>
            </a:r>
          </a:p>
          <a:p>
            <a:pPr/>
            <a:r>
              <a:t>Organizations like community colleges may use simpler warnings, while for-profit entities may use more comprehensive banners.</a:t>
            </a:r>
          </a:p>
          <a:p>
            <a:pPr/>
            <a:r>
              <a:t>Guests (e.g., business partners) may see tailored warnings such as:</a:t>
            </a:r>
          </a:p>
          <a:p>
            <a:pPr/>
            <a:r>
              <a:t>  - 'This system is the property of Company X.'</a:t>
            </a:r>
          </a:p>
          <a:p>
            <a:pPr/>
            <a:r>
              <a:t>  - 'Unauthorized access is a violation of law and violators will be prosecuted.'</a:t>
            </a:r>
          </a:p>
          <a:p>
            <a:pPr/>
            <a:r>
              <a:t>  - 'All activity, software, and communications are subject to monitoring.'</a:t>
            </a:r>
          </a:p>
          <a:p>
            <a:pPr/>
            <a:r>
              <a:t>Warning banners are critical in legal cases to establish that users had no expectation of privacy.</a:t>
            </a:r>
          </a:p>
          <a:p>
            <a:pPr/>
            <a:r>
              <a:t>They are easier to present as evidence in trials compared to policy manuals.</a:t>
            </a:r>
          </a:p>
          <a:p>
            <a:pPr/>
            <a:r>
              <a:t>Government agencies, public libraries, and corporations now require warning banners on all terminals.</a:t>
            </a:r>
          </a:p>
          <a:p>
            <a:pPr/>
            <a:r>
              <a:t>Private-sector investigators should ensure companies display clearly worded banners to avoid conflicts with user privacy expectations.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Designating an Authorized Requester</a:t>
            </a:r>
          </a:p>
        </p:txBody>
      </p:sp>
      <p:sp>
        <p:nvSpPr>
          <p:cNvPr id="3" name="Content Placeholder 2"/>
          <p:cNvSpPr>
            <a:spLocks noGrp="1"/>
          </p:cNvSpPr>
          <p:nvPr>
            <p:ph idx="1"/>
          </p:nvPr>
        </p:nvSpPr>
        <p:spPr/>
        <p:txBody>
          <a:bodyPr/>
          <a:lstStyle/>
          <a:p>
            <a:pPr/>
            <a:r>
              <a:t>Investigations must establish a line of authority.</a:t>
            </a:r>
          </a:p>
          <a:p>
            <a:pPr/>
            <a:r>
              <a:t>Businesses should specify an authorized requester, such as the chief security officer or chief intelligence officer, who has the power to initiate investigations.</a:t>
            </a:r>
          </a:p>
          <a:p>
            <a:pPr/>
            <a:r>
              <a:t>Executive management should define a policy to avoid conflicts from competing interests in organizations.</a:t>
            </a:r>
          </a:p>
          <a:p>
            <a:pPr/>
            <a:r>
              <a:t>In large organizations, competition for funding or management support can lead to false allegations of misconduct to prevent competing departments from delivering a proposal for the same source of funds.</a:t>
            </a:r>
          </a:p>
          <a:p>
            <a:pPr/>
            <a:r>
              <a:t>To avoid inappropriate investigations, executive management must define and limit who is authorized to request a computer investigation and forensics analysis.</a:t>
            </a:r>
          </a:p>
          <a:p>
            <a:pPr/>
            <a:r>
              <a:t>The fewer groups with authority to request a computer investigation, the better.</a:t>
            </a:r>
          </a:p>
          <a:p>
            <a:pPr/>
            <a:r>
              <a:t>Examples of authorized groups in a private-sector environment include:</a:t>
            </a:r>
          </a:p>
          <a:p>
            <a:pPr/>
            <a:r>
              <a:t>  - Corporate security investigations</a:t>
            </a:r>
          </a:p>
          <a:p>
            <a:pPr/>
            <a:r>
              <a:t>  - Corporate ethics office</a:t>
            </a:r>
          </a:p>
          <a:p>
            <a:pPr/>
            <a:r>
              <a:t>  - Corporate equal employment opportunity office</a:t>
            </a:r>
          </a:p>
          <a:p>
            <a:pPr/>
            <a:r>
              <a:t>  - Internal auditing</a:t>
            </a:r>
          </a:p>
          <a:p>
            <a:pPr/>
            <a:r>
              <a:t>  - General counsel or legal department</a:t>
            </a:r>
          </a:p>
          <a:p>
            <a:pPr/>
            <a:r>
              <a:t>All other groups should coordinate their requests through the corporate security investigations group.</a:t>
            </a:r>
          </a:p>
          <a:p>
            <a:pPr/>
            <a:r>
              <a:t>This policy separates the investigative process from the process of employee discipline.</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Security Investigations</a:t>
            </a:r>
          </a:p>
        </p:txBody>
      </p:sp>
      <p:sp>
        <p:nvSpPr>
          <p:cNvPr id="3" name="Content Placeholder 2"/>
          <p:cNvSpPr>
            <a:spLocks noGrp="1"/>
          </p:cNvSpPr>
          <p:nvPr>
            <p:ph idx="1"/>
          </p:nvPr>
        </p:nvSpPr>
        <p:spPr/>
        <p:txBody>
          <a:bodyPr/>
          <a:lstStyle/>
          <a:p>
            <a:pPr/>
            <a:r>
              <a:t>Conducting a digital investigation in the private sector is similar to public sector investigations, but with different objectives.</a:t>
            </a:r>
          </a:p>
          <a:p>
            <a:pPr/>
            <a:r>
              <a:t>In public investigations, evidence is gathered to support criminal allegations.</a:t>
            </a:r>
          </a:p>
          <a:p>
            <a:pPr/>
            <a:r>
              <a:t>In private investigations, evidence is gathered to support allegations of company rule violations or attacks on company assets.</a:t>
            </a:r>
          </a:p>
          <a:p>
            <a:pPr/>
            <a:r>
              <a:t>Common situations in private-sector environments include:</a:t>
            </a:r>
          </a:p>
          <a:p>
            <a:pPr/>
            <a:r>
              <a:t>  - Abuse or misuse of digital assets (often termed 'company rules violation')</a:t>
            </a:r>
          </a:p>
          <a:p>
            <a:pPr/>
            <a:r>
              <a:t>  - E-mail abuse</a:t>
            </a:r>
          </a:p>
          <a:p>
            <a:pPr/>
            <a:r>
              <a:t>  - Internet abuse</a:t>
            </a:r>
          </a:p>
          <a:p>
            <a:pPr/>
            <a:r>
              <a:t>Most private-sector investigations involve misuse of digital assets, such as using company resources for personal profit.</a:t>
            </a:r>
          </a:p>
          <a:p>
            <a:pPr/>
            <a:r>
              <a:t>E-mail abuse can range from excessive personal use to sending threatening or harassing messages, which may create a hostile work environment.</a:t>
            </a:r>
          </a:p>
          <a:p>
            <a:pPr/>
            <a:r>
              <a:t>Internet abuse includes excessive use, viewing inappropriate content, or accessing illegal material like child pornography.</a:t>
            </a:r>
          </a:p>
          <a:p>
            <a:pPr/>
            <a:r>
              <a:t>Digital investigators must handle cases involving illegal content with professionalism and notify law enforcement.</a:t>
            </a:r>
          </a:p>
          <a:p>
            <a:pPr/>
            <a:r>
              <a:t>Consistent policy enforcement minimizes a company's liability exposure.</a:t>
            </a:r>
          </a:p>
          <a:p>
            <a:pPr/>
            <a:r>
              <a:t>The role of a digital forensics examiner is to provide accurate information to management to address abuse issues.</a:t>
            </a:r>
          </a:p>
          <a:p>
            <a:pPr/>
            <a:r>
              <a:t>Investigations may involve civil or criminal liability, requiring strict adherence to evidence handling and chain of custody.</a:t>
            </a:r>
          </a:p>
          <a:p>
            <a:pPr/>
            <a:r>
              <a:t>Private-sector investigations may evolve into criminal matters, necessitating compliance with Federal Rules of Evidence.</a:t>
            </a:r>
          </a:p>
          <a:p>
            <a:pPr/>
            <a:r>
              <a:t>The silver-platter doctrine is no longer valid; evidence obtained in violation of the Fourth Amendment cannot be used in court.</a:t>
            </a:r>
          </a:p>
          <a:p>
            <a:pPr/>
            <a:r>
              <a:t>Private investigators must avoid actions requiring a warrant and follow jurisdiction-specific rules.</a:t>
            </a:r>
          </a:p>
          <a:p>
            <a:pPr/>
            <a:r>
              <a:t>After evidence is handed over to law enforcement, the investigator becomes subject to law enforcement restrictions.</a:t>
            </a:r>
          </a:p>
          <a:p>
            <a:pPr/>
            <a:r>
              <a:t>Discipline is typically applied to offending employees, but criminal acts involving third-party victims require reporting to authorities.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Distinguishing Personal and Company Property</a:t>
            </a:r>
          </a:p>
        </p:txBody>
      </p:sp>
      <p:sp>
        <p:nvSpPr>
          <p:cNvPr id="3" name="Content Placeholder 2"/>
          <p:cNvSpPr>
            <a:spLocks noGrp="1"/>
          </p:cNvSpPr>
          <p:nvPr>
            <p:ph idx="1"/>
          </p:nvPr>
        </p:nvSpPr>
        <p:spPr/>
        <p:txBody>
          <a:bodyPr/>
          <a:lstStyle/>
          <a:p>
            <a:pPr/>
            <a:r>
              <a:t>Many company policies distinguish between personal and company computer property.</a:t>
            </a:r>
          </a:p>
          <a:p>
            <a:pPr/>
            <a:r>
              <a:t>However, making this distinction can be difficult with cell phones, smartphones, personal notebooks, and tablet computers.</a:t>
            </a:r>
          </a:p>
          <a:p>
            <a:pPr/>
            <a:r>
              <a:t>Example: An employee brings her personal tablet to work and connects it to the company’s wireless network.</a:t>
            </a:r>
          </a:p>
          <a:p>
            <a:pPr/>
            <a:r>
              <a:t>During synchronization, data may be copied from the tablet to the company network, and vice versa.</a:t>
            </a:r>
          </a:p>
          <a:p>
            <a:pPr/>
            <a:r>
              <a:t>Key question: Does the information on the tablet belong to the company or the employee?</a:t>
            </a:r>
          </a:p>
          <a:p>
            <a:pPr/>
            <a:r>
              <a:t>If the company gave the tablet as a holiday bonus, can the company claim rights to the device?</a:t>
            </a:r>
          </a:p>
          <a:p>
            <a:pPr/>
            <a:r>
              <a:t>Similar issues arise when an employee brings in a smartphone and connects it to the company network.</a:t>
            </a:r>
          </a:p>
          <a:p>
            <a:pPr/>
            <a:r>
              <a:t>Rules for personal devices accessing the company network are still being debated.</a:t>
            </a:r>
          </a:p>
          <a:p>
            <a:pPr/>
            <a:r>
              <a:t>Companies are establishing their own policies to handle these issues.</a:t>
            </a:r>
          </a:p>
          <a:p>
            <a:pPr/>
            <a:r>
              <a:t>In a BYOD environment, more companies are addressing the issue of personal devices accessing the company network.</a:t>
            </a:r>
          </a:p>
          <a:p>
            <a:pPr/>
            <a:r>
              <a:t>Some companies state that connecting a personal device to the business network subjects it to the same rules as company property.</a:t>
            </a:r>
          </a:p>
          <a:p>
            <a:pPr/>
            <a:r>
              <a:t>BYOD is a major challenge in company security, digital investigations, and compliance with regulations, including company policies.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
          </p:nvPr>
        </p:nvSpPr>
        <p:spPr/>
        <p:txBody>
          <a:bodyPr/>
          <a:lstStyle/>
          <a:p>
            <a:pPr/>
            <a:r>
              <a:t>Preparing for Digital Investigations involves understanding the legal and ethical frameworks governing digital evidence collection.</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
          </p:nvPr>
        </p:nvSpPr>
        <p:spPr/>
        <p:txBody>
          <a:bodyPr/>
          <a:lstStyle/>
          <a:p>
            <a:pPr/>
            <a:r>
              <a:t>Preparing for Digital Investigations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Preparing for Digital Investigations</a:t>
            </a:r>
          </a:p>
        </p:txBody>
      </p:sp>
      <p:sp>
        <p:nvSpPr>
          <p:cNvPr id="3" name="Content Placeholder 2"/>
          <p:cNvSpPr>
            <a:spLocks noGrp="1"/>
          </p:cNvSpPr>
          <p:nvPr>
            <p:ph idx="1"/>
          </p:nvPr>
        </p:nvSpPr>
        <p:spPr/>
        <p:txBody>
          <a:bodyPr/>
          <a:lstStyle/>
          <a:p>
            <a:pPr/>
            <a:r>
              <a:t>Digital investigations are categorized into two main types: public-sector and private-sector investigations.</a:t>
            </a:r>
          </a:p>
          <a:p>
            <a:pPr/>
            <a:r>
              <a:t>Public-sector investigations involve government agencies responsible for criminal investigations and prosecution.</a:t>
            </a:r>
          </a:p>
          <a:p>
            <a:pPr/>
            <a:r>
              <a:t>Examples of public-sector agencies include municipal, county, state, provincial police departments, and federal law enforcement agencies.</a:t>
            </a:r>
          </a:p>
          <a:p>
            <a:pPr/>
            <a:r>
              <a:t>These agencies must follow legal guidelines such as Article 8 of Canada's Charter of Rights and the Fourth Amendment of the U.S. Constitution, which restrict government search and seizure.</a:t>
            </a:r>
          </a:p>
          <a:p>
            <a:pPr/>
            <a:r>
              <a:t>Digital forensics examiners must adhere to these laws to ensure legal compliance.</a:t>
            </a:r>
          </a:p>
          <a:p>
            <a:pPr/>
            <a:r>
              <a:t>The Department of Justice (DOJ) provides updated information on computer search and seizure laws.</a:t>
            </a:r>
          </a:p>
          <a:p>
            <a:pPr/>
            <a:r>
              <a:t>Private-sector investigations focus on policy violations like HIPAA non-compliance.</a:t>
            </a:r>
          </a:p>
          <a:p>
            <a:pPr/>
            <a:r>
              <a:t>However, criminal acts such as corporate espionage can also occur in private-sector cases.</a:t>
            </a:r>
          </a:p>
          <a:p>
            <a:pPr/>
            <a:r>
              <a:t>Private-sector investigations may start as civil cases but can escalate to criminal cases, and vice versa.</a:t>
            </a:r>
          </a:p>
          <a:p>
            <a:pPr/>
            <a:r>
              <a:t>Following proper forensic procedures ensures evidence can be used in both civil and criminal cases.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key difference between public-sector and private-sector digital investigations?</a:t>
            </a:r>
          </a:p>
          <a:p>
            <a:pPr/>
            <a:r>
              <a:t>A) Public-sector investigations are always criminal in nature, while private-sector investigations are always civil.</a:t>
            </a:r>
          </a:p>
          <a:p>
            <a:pPr/>
            <a:r>
              <a:t>B) Public-sector investigations must adhere to legal guidelines like the Fourth Amendment, while private-sector investigations focus on policy violations such as HIPAA.</a:t>
            </a:r>
          </a:p>
          <a:p>
            <a:pPr/>
            <a:r>
              <a:t>C) Private-sector investigations are only concerned with corporate espionage, whereas public-sector investigations deal with all types of crimes.</a:t>
            </a:r>
          </a:p>
          <a:p>
            <a:pPr/>
            <a:r>
              <a:t>D) Both types of investigations are equally likely to involve criminal cases, but private-sector investigations are more common in the United States.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Law Enforcement Agency Investigations</a:t>
            </a:r>
          </a:p>
        </p:txBody>
      </p:sp>
      <p:sp>
        <p:nvSpPr>
          <p:cNvPr id="3" name="Content Placeholder 2"/>
          <p:cNvSpPr>
            <a:spLocks noGrp="1"/>
          </p:cNvSpPr>
          <p:nvPr>
            <p:ph idx="1"/>
          </p:nvPr>
        </p:nvSpPr>
        <p:spPr/>
        <p:txBody>
          <a:bodyPr/>
          <a:lstStyle/>
          <a:p>
            <a:pPr/>
            <a:r>
              <a:t>When conducting public-sector investigations, understand laws on computer-related crimes, including standard legal processes, guidelines on search and seizure, and how to build a criminal case.</a:t>
            </a:r>
          </a:p>
          <a:p>
            <a:pPr/>
            <a:r>
              <a:t>In a criminal case, a suspect is charged with a criminal offense such as burglary, murder, molestation, or fraud.</a:t>
            </a:r>
          </a:p>
          <a:p>
            <a:pPr/>
            <a:r>
              <a:t>To determine if there was a computer crime, an investigator asks: What was the tool used to commit the crime? Was it a simple trespass? Was it a theft or vandalism? Did the perpetrator infringe on someone else’s rights by cyberstalking or e-mail harassment?</a:t>
            </a:r>
          </a:p>
          <a:p>
            <a:pPr/>
            <a:r>
              <a:t>Laws, including procedural rules, vary by jurisdiction. This book highlights when items accepted in U.S. courts don’t stand up in other courts.</a:t>
            </a:r>
          </a:p>
          <a:p>
            <a:pPr/>
            <a:r>
              <a:t>EU privacy laws are more stringent than U.S. privacy laws, and issues related to international companies are still being defined.</a:t>
            </a:r>
          </a:p>
          <a:p>
            <a:pPr/>
            <a:r>
              <a:t>More companies have consolidated into global entities, so internal investigations may involve laws of multiple countries.</a:t>
            </a:r>
          </a:p>
          <a:p>
            <a:pPr/>
            <a:r>
              <a:t>Example: A company has a subsidiary in Australia. An employee is suspected of fraud. Under U.S. law, you can seize his cell phone if used on company property and synchronized with the company network. Under Australian law, you can’t.</a:t>
            </a:r>
          </a:p>
          <a:p>
            <a:pPr/>
            <a:r>
              <a:t>Computers and networks are tools used to commit crimes, analogous to a lockpick used by a burglar.</a:t>
            </a:r>
          </a:p>
          <a:p>
            <a:pPr/>
            <a:r>
              <a:t>Many states have added specific language to criminal codes to define crimes involving computers. For example, Alabama has wording like 'willfully or without authorization' and specifies dollar amounts for misdemeanors or felonies.</a:t>
            </a:r>
          </a:p>
          <a:p>
            <a:pPr/>
            <a:r>
              <a:t>States have expanded definitions of theft to include taking data from a computer without permission, making computer theft on par with shoplifting or car theft.</a:t>
            </a:r>
          </a:p>
          <a:p>
            <a:pPr/>
            <a:r>
              <a:t>States have enacted specific criminal statutes for computer-related crimes but typically don’t include digital issues in standard trespass, theft, vandalism, or burglary laws.</a:t>
            </a:r>
          </a:p>
          <a:p>
            <a:pPr/>
            <a:r>
              <a:t>The Computer Fraud and Abuse Act was passed in 1986, but specific state laws were generally developed later.</a:t>
            </a:r>
          </a:p>
          <a:p>
            <a:pPr/>
            <a:r>
              <a:t>For state-specific definitions of computer-related crimes, see http://statelaws.findlaw.com/criminal-laws/computer-crimes.html.</a:t>
            </a:r>
          </a:p>
          <a:p>
            <a:pPr/>
            <a:r>
              <a:t>Many serious crimes involve computers, smartphones, and other digital devices. Notable examples include sexual exploitation of minors, missing children, and drug trafficking.</a:t>
            </a:r>
          </a:p>
          <a:p>
            <a:pPr/>
            <a:r>
              <a:t>Digital images of minors are stored on hard disks, flash drives, removable hard drives, and the cloud and are circulated on the Internet.</a:t>
            </a:r>
          </a:p>
          <a:p>
            <a:pPr/>
            <a:r>
              <a:t>Information about missing people is often found on computers, and criminals may store transaction data on devices like laptops, smartphones, etc.</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correct statement regarding the legal seizure of a cell phone during an internal company investigation?</a:t>
            </a:r>
          </a:p>
          <a:p>
            <a:pPr/>
            <a:r>
              <a:t>A) Under U.S. law, a company can seize an employee's cell phone regardless of its usage.</a:t>
            </a:r>
          </a:p>
          <a:p>
            <a:pPr/>
            <a:r>
              <a:t>B) Under U.S. law, a company can seize an employee's cell phone only if it was used on company property and synchronized with the company network.</a:t>
            </a:r>
          </a:p>
          <a:p>
            <a:pPr/>
            <a:r>
              <a:t>C) Under Australian law, a company can always seize an employee's cell phone without any conditions.</a:t>
            </a:r>
          </a:p>
          <a:p>
            <a:pPr/>
            <a:r>
              <a:t>D) Under Australian law, a company can seize an employee's cell phone if the employee used it on company property and synchronized it with the company network.</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Following Legal Processes</a:t>
            </a:r>
          </a:p>
        </p:txBody>
      </p:sp>
      <p:sp>
        <p:nvSpPr>
          <p:cNvPr id="3" name="Content Placeholder 2"/>
          <p:cNvSpPr>
            <a:spLocks noGrp="1"/>
          </p:cNvSpPr>
          <p:nvPr>
            <p:ph idx="1"/>
          </p:nvPr>
        </p:nvSpPr>
        <p:spPr/>
        <p:txBody>
          <a:bodyPr/>
          <a:lstStyle/>
          <a:p>
            <a:pPr/>
            <a:r>
              <a:t>When conducting a computer investigation for potential criminal violations, legal processes depend on local customs, legislative standards, and rules of evidence.</a:t>
            </a:r>
          </a:p>
          <a:p>
            <a:pPr/>
            <a:r>
              <a:t>A criminal case follows three stages: complaint, investigation, and prosecution.</a:t>
            </a:r>
          </a:p>
          <a:p>
            <a:pPr/>
            <a:r>
              <a:t>Someone files a complaint, then a specialist investigates and collects evidence with a prosecutor to build a case.</a:t>
            </a:r>
          </a:p>
          <a:p>
            <a:pPr/>
            <a:r>
              <a:t>If evidence is sufficient, the case may proceed to trial.</a:t>
            </a:r>
          </a:p>
          <a:p>
            <a:pPr/>
            <a:r>
              <a:t>A criminal investigation begins when someone finds evidence of or witnesses an illegal act.</a:t>
            </a:r>
          </a:p>
          <a:p>
            <a:pPr/>
            <a:r>
              <a:t>The witness or victim makes an allegation to the police, which is an accusation that a crime has been committed.</a:t>
            </a:r>
          </a:p>
          <a:p>
            <a:pPr/>
            <a:r>
              <a:t>A police officer interviews the complainant and writes a report about the crime.</a:t>
            </a:r>
          </a:p>
          <a:p>
            <a:pPr/>
            <a:r>
              <a:t>The law enforcement agency processes the report, and management decides to start an investigation or log the information into a police blotter.</a:t>
            </a:r>
          </a:p>
          <a:p>
            <a:pPr/>
            <a:r>
              <a:t>Criminals often repeat actions, and these patterns can be discovered by examining police blotters.</a:t>
            </a:r>
          </a:p>
          <a:p>
            <a:pPr/>
            <a:r>
              <a:t>Blotters are now electronic files, often structured as databases, for easier searching.</a:t>
            </a:r>
          </a:p>
          <a:p>
            <a:pPr/>
            <a:r>
              <a:t>Tip: To see an example of a police blotter, go to http://spdblotter.seattle.gov.</a:t>
            </a:r>
          </a:p>
          <a:p>
            <a:pPr/>
            <a:r>
              <a:t>Not every police officer is a computer expert; some may be novices, while others are trained to retrieve data from a computer disk.</a:t>
            </a:r>
          </a:p>
          <a:p>
            <a:pPr/>
            <a:r>
              <a:t>ISO standard 27037 defines two categories: Digital Evidence First Responder (DEFR) and Digital Evidence Specialist (DES).</a:t>
            </a:r>
          </a:p>
          <a:p>
            <a:pPr/>
            <a:r>
              <a:t>DEFR secures digital evidence at the scene and ensures its viability during transport to the lab.</a:t>
            </a:r>
          </a:p>
          <a:p>
            <a:pPr/>
            <a:r>
              <a:t>DES analyzes digital evidence and determines when another specialist is needed.</a:t>
            </a:r>
          </a:p>
          <a:p>
            <a:pPr/>
            <a:r>
              <a:t>As an examiner, recognize the expertise of those involved and ensure you have DES training to manage digital forensics aspects of the case.</a:t>
            </a:r>
          </a:p>
          <a:p>
            <a:pPr/>
            <a:r>
              <a:t>Assess the scope of the case, including device OS, hardware, and peripherals.</a:t>
            </a:r>
          </a:p>
          <a:p>
            <a:pPr/>
            <a:r>
              <a:t>Determine if resources are available to process all evidence and if you need to call on other specialists.</a:t>
            </a:r>
          </a:p>
          <a:p>
            <a:pPr/>
            <a:r>
              <a:t>After gathering resources, delegate, collect, and process information related to the complaint.</a:t>
            </a:r>
          </a:p>
          <a:p>
            <a:pPr/>
            <a:r>
              <a:t>Once the case is built, information is turned over to the prosecutor.</a:t>
            </a:r>
          </a:p>
          <a:p>
            <a:pPr/>
            <a:r>
              <a:t>As an investigator, present collected evidence with a report to the government’s attorney.</a:t>
            </a:r>
          </a:p>
          <a:p>
            <a:pPr/>
            <a:r>
              <a:t>Prosecutor’s title varies by jurisdiction.</a:t>
            </a:r>
          </a:p>
          <a:p>
            <a:pPr/>
            <a:r>
              <a:t>If a police officer or investigator has sufficient cause, the prosecutor may direct them to submit an affidavit to justify a search warrant.</a:t>
            </a:r>
          </a:p>
          <a:p>
            <a:pPr/>
            <a:r>
              <a:t>An affidavit is a notarized document detailing findings to support a warrant request.</a:t>
            </a:r>
          </a:p>
          <a:p>
            <a:pPr/>
            <a:r>
              <a:t>The affidavit must include exhibits (evidence) that support the allegation to justify the warrant.</a:t>
            </a:r>
          </a:p>
          <a:p>
            <a:pPr/>
            <a:r>
              <a:t>The affidavit must be notarized under oath to verify its truthfulness.</a:t>
            </a:r>
          </a:p>
          <a:p>
            <a:pPr/>
            <a:r>
              <a:t>After a judge approves the search warrant, it is ready for execution.</a:t>
            </a:r>
          </a:p>
          <a:p>
            <a:pPr/>
            <a:r>
              <a:t>A DEFR can collect evidence as defined by the warrant.</a:t>
            </a:r>
          </a:p>
          <a:p>
            <a:pPr/>
            <a:r>
              <a:t>After collecting evidence, process and analyze it to determine if a crime occurred.</a:t>
            </a:r>
          </a:p>
          <a:p>
            <a:pPr/>
            <a:r>
              <a:t>Evidence can be presented in court during a hearing or trial.</a:t>
            </a:r>
          </a:p>
          <a:p>
            <a:pPr/>
            <a:r>
              <a:t>A judge or administrative law judge renders a judgment, or a jury hands down a verdict.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In a criminal investigation, which of the following is the correct sequence of stages?</a:t>
            </a:r>
          </a:p>
          <a:p>
            <a:pPr/>
            <a:r>
              <a:t>A) Investigation, Complaint, Prosecution</a:t>
            </a:r>
          </a:p>
          <a:p>
            <a:pPr/>
            <a:r>
              <a:t>B) Complaint, Investigation, Prosecution</a:t>
            </a:r>
          </a:p>
          <a:p>
            <a:pPr/>
            <a:r>
              <a:t>C) Prosecution, Investigation, Complaint</a:t>
            </a:r>
          </a:p>
          <a:p>
            <a:pPr/>
            <a:r>
              <a:t>D) Investigation, Prosecution, Complaint</a:t>
            </a:r>
          </a:p>
          <a:p>
            <a:pPr/>
            <a:r>
              <a:t>B</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Private-Sector Investigations</a:t>
            </a:r>
          </a:p>
        </p:txBody>
      </p:sp>
      <p:sp>
        <p:nvSpPr>
          <p:cNvPr id="3" name="Content Placeholder 2"/>
          <p:cNvSpPr>
            <a:spLocks noGrp="1"/>
          </p:cNvSpPr>
          <p:nvPr>
            <p:ph idx="1"/>
          </p:nvPr>
        </p:nvSpPr>
        <p:spPr/>
        <p:txBody>
          <a:bodyPr/>
          <a:lstStyle/>
          <a:p>
            <a:pPr/>
            <a:r>
              <a:t>Private-sector investigations involve private companies and lawyers addressing company policy violations and litigation disputes, such as wrongful termination.</a:t>
            </a:r>
          </a:p>
          <a:p>
            <a:pPr/>
            <a:r>
              <a:t>Businesses prioritize continuing operations and profits, often considering investigations and apprehension of suspects secondary to stopping violations and minimizing damage.</a:t>
            </a:r>
          </a:p>
          <a:p>
            <a:pPr/>
            <a:r>
              <a:t>Private-sector computer crimes include e-mail harassment, gender and age discrimination, and white-collar crimes such as financial fraud, identity theft, intellectual property theft, embezzlement, and money laundering.</a:t>
            </a:r>
          </a:p>
          <a:p>
            <a:pPr/>
            <a:r>
              <a:t>Industrial espionage involves stealing sensitive or proprietary company information to sell to a competitor.</a:t>
            </a:r>
          </a:p>
          <a:p>
            <a:pPr/>
            <a:r>
              <a:t>Anyone with access to a computer can commit these crimes.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B08D1E9-2934-4233-93BE-02D08DE5F8CE}">
  <ds:schemaRefs>
    <ds:schemaRef ds:uri="http://schemas.microsoft.com/sharepoint/v3/contenttype/forms"/>
  </ds:schemaRefs>
</ds:datastoreItem>
</file>

<file path=customXml/itemProps3.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slide_style_test</Template>
  <TotalTime>24</TotalTime>
  <Words>188</Words>
  <Application>Microsoft Office PowerPoint</Application>
  <PresentationFormat>Widescreen</PresentationFormat>
  <Paragraphs>24</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Office Theme</vt:lpstr>
      <vt:lpstr>ICT311 Applied Cryptography</vt:lpstr>
      <vt:lpstr>PowerPoint Presentation</vt:lpstr>
      <vt:lpstr>PowerPoint Presentation</vt:lpstr>
      <vt:lpstr>Cryptography (historically)</vt:lpstr>
      <vt:lpstr>Classical Cryptography</vt:lpstr>
      <vt:lpstr>PowerPoint Presentation</vt:lpstr>
      <vt:lpstr>In class activity</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2</cp:revision>
  <cp:lastPrinted>2024-03-07T22:50:54Z</cp:lastPrinted>
  <dcterms:created xsi:type="dcterms:W3CDTF">2025-07-12T04:25:30Z</dcterms:created>
  <dcterms:modified xsi:type="dcterms:W3CDTF">2025-07-12T04:50:30Z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